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C7_FD4DB9C7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342" r:id="rId2"/>
    <p:sldId id="741" r:id="rId3"/>
    <p:sldId id="742" r:id="rId4"/>
    <p:sldId id="735" r:id="rId5"/>
    <p:sldId id="751" r:id="rId6"/>
    <p:sldId id="752" r:id="rId7"/>
    <p:sldId id="753" r:id="rId8"/>
    <p:sldId id="734" r:id="rId9"/>
    <p:sldId id="754" r:id="rId10"/>
    <p:sldId id="75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D3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64" autoAdjust="0"/>
  </p:normalViewPr>
  <p:slideViewPr>
    <p:cSldViewPr snapToGrid="0">
      <p:cViewPr>
        <p:scale>
          <a:sx n="100" d="100"/>
          <a:sy n="100" d="100"/>
        </p:scale>
        <p:origin x="1608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modernComment_1C7_FD4DB9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2EE1B9-7DA1-4A8F-8ED8-117C99D23812}" authorId="{399DFCF4-429D-8E2B-4D61-8C125B743712}" created="2025-04-21T04:10:08.96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249729479" sldId="455"/>
      <ac:spMk id="25" creationId="{3C83EAD9-5C3E-46CE-977A-C1A8FDD4F2AB}"/>
      <ac:txMk cp="0" len="233">
        <ac:context len="234" hash="2566523057"/>
      </ac:txMk>
    </ac:txMkLst>
    <p188:pos x="4701909" y="135029"/>
    <p188:txBody>
      <a:bodyPr/>
      <a:lstStyle/>
      <a:p>
        <a:r>
          <a:rPr lang="en-GB"/>
          <a:t>Consider adding dates to each experience &amp; adding one more bullet point as ‘Expert Consultant’ - including clients such as Met Office and International Monetary Fund.
Why list the IMF under ‘Services’? I think it is more professional experience.
Also, I removed the ‘s’ from ‘experiences’ and added bullet points to improve readability - else, it’s too much to process quickly by anyone looking at it.
Make sure to remove duplicate slide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adad6bbfb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2adad6bbfb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32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10e348df8_2_1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310e348df8_2_1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1_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" name="Google Shape;17;p4">
            <a:extLst>
              <a:ext uri="{FF2B5EF4-FFF2-40B4-BE49-F238E27FC236}">
                <a16:creationId xmlns:a16="http://schemas.microsoft.com/office/drawing/2014/main" id="{1117C2CC-0E50-42FE-8FC3-011DCCD3AD29}"/>
              </a:ext>
            </a:extLst>
          </p:cNvPr>
          <p:cNvSpPr/>
          <p:nvPr userDrawn="1"/>
        </p:nvSpPr>
        <p:spPr>
          <a:xfrm>
            <a:off x="0" y="0"/>
            <a:ext cx="9144000" cy="738900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28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BFA62-9AB1-4295-A8E8-823C162B897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B1E206-37E3-4F84-9B19-604812998609}"/>
              </a:ext>
            </a:extLst>
          </p:cNvPr>
          <p:cNvSpPr/>
          <p:nvPr userDrawn="1"/>
        </p:nvSpPr>
        <p:spPr>
          <a:xfrm>
            <a:off x="0" y="1"/>
            <a:ext cx="1096459" cy="5143499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63775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BFA62-9AB1-4295-A8E8-823C162B897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E409E008-8AB3-41A6-A580-3159A77D62D1}"/>
              </a:ext>
            </a:extLst>
          </p:cNvPr>
          <p:cNvSpPr/>
          <p:nvPr userDrawn="1"/>
        </p:nvSpPr>
        <p:spPr>
          <a:xfrm>
            <a:off x="0" y="0"/>
            <a:ext cx="9144000" cy="738900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903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BFA62-9AB1-4295-A8E8-823C162B897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584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;p4">
            <a:extLst>
              <a:ext uri="{FF2B5EF4-FFF2-40B4-BE49-F238E27FC236}">
                <a16:creationId xmlns:a16="http://schemas.microsoft.com/office/drawing/2014/main" id="{6B177204-D4BD-440B-B53F-E50C8D0994F6}"/>
              </a:ext>
            </a:extLst>
          </p:cNvPr>
          <p:cNvSpPr/>
          <p:nvPr userDrawn="1"/>
        </p:nvSpPr>
        <p:spPr>
          <a:xfrm>
            <a:off x="0" y="0"/>
            <a:ext cx="9144000" cy="738900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82" y="35458"/>
            <a:ext cx="8531235" cy="703442"/>
          </a:xfr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45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 userDrawn="1">
  <p:cSld name="Content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50" y="0"/>
            <a:ext cx="955171" cy="5158500"/>
          </a:xfrm>
          <a:prstGeom prst="rect">
            <a:avLst/>
          </a:prstGeom>
          <a:solidFill>
            <a:srgbClr val="1E4D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373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0">
            <a:extLst>
              <a:ext uri="{FF2B5EF4-FFF2-40B4-BE49-F238E27FC236}">
                <a16:creationId xmlns:a16="http://schemas.microsoft.com/office/drawing/2014/main" id="{B0E14E7D-7EF5-4740-B278-029964BDB3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42" y="4698475"/>
            <a:ext cx="511498" cy="3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"/>
              <a:buNone/>
              <a:defRPr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2pPr>
            <a:lvl3pPr lvl="2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3pPr>
            <a:lvl4pPr lvl="3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4pPr>
            <a:lvl5pPr lvl="4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5pPr>
            <a:lvl6pPr lvl="5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6pPr>
            <a:lvl7pPr lvl="6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7pPr>
            <a:lvl8pPr lvl="7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8pPr>
            <a:lvl9pPr lvl="8"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95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738900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699" y="83100"/>
            <a:ext cx="79021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909100"/>
            <a:ext cx="85206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49074" y="111675"/>
            <a:ext cx="515525" cy="51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738900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699" y="83100"/>
            <a:ext cx="8520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909100"/>
            <a:ext cx="85206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93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1064454"/>
          </a:xfrm>
          <a:prstGeom prst="rect">
            <a:avLst/>
          </a:prstGeom>
          <a:solidFill>
            <a:srgbClr val="0D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699" y="83099"/>
            <a:ext cx="8520601" cy="915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322362"/>
            <a:ext cx="8520600" cy="3536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49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2" r:id="rId3"/>
    <p:sldLayoutId id="2147483668" r:id="rId4"/>
    <p:sldLayoutId id="2147483651" r:id="rId5"/>
    <p:sldLayoutId id="2147483653" r:id="rId6"/>
    <p:sldLayoutId id="2147483654" r:id="rId7"/>
    <p:sldLayoutId id="2147483655" r:id="rId8"/>
    <p:sldLayoutId id="2147483656" r:id="rId9"/>
    <p:sldLayoutId id="2147483664" r:id="rId10"/>
    <p:sldLayoutId id="2147483665" r:id="rId11"/>
    <p:sldLayoutId id="2147483666" r:id="rId12"/>
    <p:sldLayoutId id="2147483667" r:id="rId13"/>
    <p:sldLayoutId id="2147483657" r:id="rId14"/>
    <p:sldLayoutId id="2147483663" r:id="rId15"/>
    <p:sldLayoutId id="2147483671" r:id="rId16"/>
    <p:sldLayoutId id="21474836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lpwang@ntu.edu.tw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C7_FD4DB9C7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egusphere-egu25-5282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doi.org/10.5194/hess-29-1-2025" TargetMode="Externa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1016/j.atmosres.2024.10738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egusphere-egu25-3610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doi.org/10.21203/rs.3.rs-5382842/v1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5194/hess-24-2791-2020" TargetMode="External"/><Relationship Id="rId5" Type="http://schemas.openxmlformats.org/officeDocument/2006/relationships/hyperlink" Target="https://doi.org/10.5194/gmd-18-1357-2025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doi.org/10.3389/fenvs.2024.1371048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38.jpg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37.png"/><Relationship Id="rId5" Type="http://schemas.openxmlformats.org/officeDocument/2006/relationships/image" Target="../media/image34.emf"/><Relationship Id="rId15" Type="http://schemas.openxmlformats.org/officeDocument/2006/relationships/hyperlink" Target="https://doi.org/10.5194/egusphere-egu24-5947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3.emf"/><Relationship Id="rId9" Type="http://schemas.openxmlformats.org/officeDocument/2006/relationships/image" Target="../media/image12.png"/><Relationship Id="rId14" Type="http://schemas.openxmlformats.org/officeDocument/2006/relationships/hyperlink" Target="https://www.wrcgroup.com/headlines/corporate/thousands-of-citizen-photos-train-ai-to-monitor-river-pollution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doi.org/10.1016/j.jhydrol.2025.132687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35625" y="1299999"/>
            <a:ext cx="8337502" cy="1358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990"/>
            </a:pPr>
            <a:r>
              <a:rPr lang="en-US" altLang="zh-TW" sz="3200" b="1" dirty="0">
                <a:solidFill>
                  <a:srgbClr val="0D3D4C"/>
                </a:solidFill>
              </a:rPr>
              <a:t>Data-driving modelling of hydrometeorological processes and beyond</a:t>
            </a:r>
            <a:endParaRPr sz="3200" b="1" dirty="0">
              <a:solidFill>
                <a:srgbClr val="0D3D4C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35625" y="2915268"/>
            <a:ext cx="6707700" cy="9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990"/>
            </a:pPr>
            <a:r>
              <a:rPr lang="zh-TW" sz="1820" dirty="0">
                <a:solidFill>
                  <a:srgbClr val="0D3D4C"/>
                </a:solidFill>
              </a:rPr>
              <a:t>❙  Li-Pen Wang (</a:t>
            </a:r>
            <a:r>
              <a:rPr lang="zh-TW" sz="1820" u="sng" dirty="0">
                <a:solidFill>
                  <a:srgbClr val="0D3D4C"/>
                </a:solidFill>
              </a:rPr>
              <a:t>lpwang@ntu.edu.tw</a:t>
            </a:r>
            <a:r>
              <a:rPr lang="zh-TW" sz="1820" dirty="0">
                <a:solidFill>
                  <a:srgbClr val="0D3D4C"/>
                </a:solidFill>
              </a:rPr>
              <a:t>)</a:t>
            </a:r>
            <a:br>
              <a:rPr lang="en-US" altLang="zh-TW" sz="1820" dirty="0">
                <a:solidFill>
                  <a:srgbClr val="0D3D4C"/>
                </a:solidFill>
              </a:rPr>
            </a:br>
            <a:r>
              <a:rPr lang="en-US" altLang="zh-TW" sz="1820" dirty="0">
                <a:solidFill>
                  <a:srgbClr val="0D3D4C"/>
                </a:solidFill>
              </a:rPr>
              <a:t>❙  feat. Wang Up team</a:t>
            </a:r>
            <a:endParaRPr sz="1820" dirty="0">
              <a:solidFill>
                <a:srgbClr val="0D3D4C"/>
              </a:solidFill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635625" y="3626526"/>
            <a:ext cx="7326900" cy="5392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-US" altLang="zh-TW" sz="1420" i="1" dirty="0">
                <a:solidFill>
                  <a:srgbClr val="0D3D4C"/>
                </a:solidFill>
              </a:rPr>
              <a:t>Computational Hydrometeorological Lab</a:t>
            </a:r>
            <a:br>
              <a:rPr lang="en-US" altLang="zh-TW" sz="1420" i="1" dirty="0">
                <a:solidFill>
                  <a:srgbClr val="0D3D4C"/>
                </a:solidFill>
              </a:rPr>
            </a:br>
            <a:r>
              <a:rPr lang="zh-TW" sz="1420" i="1" dirty="0">
                <a:solidFill>
                  <a:srgbClr val="0D3D4C"/>
                </a:solidFill>
              </a:rPr>
              <a:t>Department of Civil Engineering, National Taiwan University</a:t>
            </a:r>
            <a:endParaRPr sz="1420" i="1" dirty="0">
              <a:solidFill>
                <a:srgbClr val="0D3D4C"/>
              </a:solidFill>
            </a:endParaRPr>
          </a:p>
        </p:txBody>
      </p:sp>
      <p:sp>
        <p:nvSpPr>
          <p:cNvPr id="5" name="Google Shape;58;p13">
            <a:extLst>
              <a:ext uri="{FF2B5EF4-FFF2-40B4-BE49-F238E27FC236}">
                <a16:creationId xmlns:a16="http://schemas.microsoft.com/office/drawing/2014/main" id="{21CD06C2-1E31-467D-A498-D4D1EDE6EE50}"/>
              </a:ext>
            </a:extLst>
          </p:cNvPr>
          <p:cNvSpPr txBox="1">
            <a:spLocks/>
          </p:cNvSpPr>
          <p:nvPr/>
        </p:nvSpPr>
        <p:spPr>
          <a:xfrm>
            <a:off x="1646227" y="4371975"/>
            <a:ext cx="7326900" cy="66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>
              <a:lnSpc>
                <a:spcPct val="115000"/>
              </a:lnSpc>
              <a:buSzPts val="990"/>
            </a:pPr>
            <a:r>
              <a:rPr lang="en-US" altLang="zh-TW" sz="1420" dirty="0">
                <a:solidFill>
                  <a:srgbClr val="0D3D4C"/>
                </a:solidFill>
              </a:rPr>
              <a:t>CAE Admission Briefing</a:t>
            </a:r>
            <a:r>
              <a:rPr lang="en-US" altLang="zh-TW" sz="1420" i="1" dirty="0">
                <a:solidFill>
                  <a:srgbClr val="0D3D4C"/>
                </a:solidFill>
              </a:rPr>
              <a:t> </a:t>
            </a:r>
          </a:p>
          <a:p>
            <a:pPr algn="r">
              <a:lnSpc>
                <a:spcPct val="115000"/>
              </a:lnSpc>
              <a:buSzPts val="990"/>
            </a:pPr>
            <a:r>
              <a:rPr lang="en-US" altLang="zh-TW" sz="1420" i="1" dirty="0">
                <a:solidFill>
                  <a:srgbClr val="0D3D4C"/>
                </a:solidFill>
              </a:rPr>
              <a:t>10</a:t>
            </a:r>
            <a:r>
              <a:rPr lang="en-US" altLang="zh-TW" sz="1420" i="1" baseline="30000" dirty="0">
                <a:solidFill>
                  <a:srgbClr val="0D3D4C"/>
                </a:solidFill>
              </a:rPr>
              <a:t>th</a:t>
            </a:r>
            <a:r>
              <a:rPr lang="en-US" altLang="zh-TW" sz="1420" i="1" dirty="0">
                <a:solidFill>
                  <a:srgbClr val="0D3D4C"/>
                </a:solidFill>
              </a:rPr>
              <a:t> Sep 2025</a:t>
            </a:r>
            <a:endParaRPr lang="en-US" sz="1420" i="1" dirty="0">
              <a:solidFill>
                <a:srgbClr val="0D3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26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E789-087B-411B-8B52-A8EAE4F9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595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Beyond research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BABFD-B4A5-470B-A023-494A8B57801A}"/>
              </a:ext>
            </a:extLst>
          </p:cNvPr>
          <p:cNvSpPr txBox="1">
            <a:spLocks/>
          </p:cNvSpPr>
          <p:nvPr/>
        </p:nvSpPr>
        <p:spPr>
          <a:xfrm>
            <a:off x="311700" y="923924"/>
            <a:ext cx="8769692" cy="353377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</a:pPr>
            <a:r>
              <a:rPr lang="en-GB" altLang="zh-TW" sz="1800" b="1" dirty="0" err="1">
                <a:solidFill>
                  <a:srgbClr val="595959"/>
                </a:solidFill>
              </a:rPr>
              <a:t>WangUp</a:t>
            </a:r>
            <a:r>
              <a:rPr lang="en-GB" altLang="zh-TW" sz="1800" b="1" dirty="0">
                <a:solidFill>
                  <a:srgbClr val="595959"/>
                </a:solidFill>
              </a:rPr>
              <a:t> Core Culture</a:t>
            </a:r>
          </a:p>
          <a:p>
            <a:pPr marL="285750" indent="-285750">
              <a:spcBef>
                <a:spcPts val="6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altLang="zh-TW" sz="1800" b="1" dirty="0">
                <a:solidFill>
                  <a:srgbClr val="595959"/>
                </a:solidFill>
              </a:rPr>
              <a:t>Openness:</a:t>
            </a:r>
            <a:r>
              <a:rPr lang="en-GB" altLang="zh-TW" sz="1800" dirty="0">
                <a:solidFill>
                  <a:srgbClr val="595959"/>
                </a:solidFill>
              </a:rPr>
              <a:t> Open Data &amp; Open Source; research outcomes shared as tools &amp; teaching materials</a:t>
            </a:r>
          </a:p>
          <a:p>
            <a:pPr marL="285750" indent="-285750">
              <a:spcBef>
                <a:spcPts val="6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altLang="zh-TW" sz="1800" b="1" dirty="0">
                <a:solidFill>
                  <a:srgbClr val="595959"/>
                </a:solidFill>
              </a:rPr>
              <a:t>Skill Training:</a:t>
            </a:r>
            <a:r>
              <a:rPr lang="en-GB" altLang="zh-TW" sz="1800" dirty="0">
                <a:solidFill>
                  <a:srgbClr val="595959"/>
                </a:solidFill>
              </a:rPr>
              <a:t> Technical capacity building &amp; knowledge transfer</a:t>
            </a:r>
          </a:p>
          <a:p>
            <a:pPr marL="285750" indent="-285750">
              <a:spcBef>
                <a:spcPts val="6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altLang="zh-TW" sz="1800" b="1" dirty="0">
                <a:solidFill>
                  <a:srgbClr val="595959"/>
                </a:solidFill>
              </a:rPr>
              <a:t>Global Impact: </a:t>
            </a:r>
            <a:r>
              <a:rPr lang="en-GB" altLang="zh-TW" sz="1800" dirty="0">
                <a:solidFill>
                  <a:srgbClr val="595959"/>
                </a:solidFill>
              </a:rPr>
              <a:t>Solutions applicable worldwide.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</a:pPr>
            <a:r>
              <a:rPr lang="en-GB" altLang="zh-TW" sz="1800" b="1" dirty="0">
                <a:solidFill>
                  <a:srgbClr val="595959"/>
                </a:solidFill>
              </a:rPr>
              <a:t>Hard &amp; Soft Skills</a:t>
            </a:r>
          </a:p>
          <a:p>
            <a:pPr marL="285750" indent="-285750">
              <a:spcBef>
                <a:spcPts val="6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altLang="zh-TW" sz="1800" dirty="0">
                <a:solidFill>
                  <a:srgbClr val="595959"/>
                </a:solidFill>
              </a:rPr>
              <a:t>Technical expertise + teamwork, leadership, communication</a:t>
            </a:r>
          </a:p>
          <a:p>
            <a:pPr marL="285750" indent="-285750">
              <a:spcBef>
                <a:spcPts val="6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altLang="zh-TW" sz="1800" b="1" dirty="0">
                <a:solidFill>
                  <a:srgbClr val="595959"/>
                </a:solidFill>
              </a:rPr>
              <a:t>Internal workshops &amp; hackathons</a:t>
            </a:r>
            <a:r>
              <a:rPr lang="en-GB" altLang="zh-TW" sz="1800" dirty="0">
                <a:solidFill>
                  <a:srgbClr val="595959"/>
                </a:solidFill>
              </a:rPr>
              <a:t>, international conferences, overseas exchange</a:t>
            </a:r>
          </a:p>
          <a:p>
            <a:pPr marL="285750" indent="-285750">
              <a:spcBef>
                <a:spcPts val="6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altLang="zh-TW" sz="1800" dirty="0">
                <a:solidFill>
                  <a:srgbClr val="595959"/>
                </a:solidFill>
              </a:rPr>
              <a:t>Expand global perspectives &amp; cross-cultural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E677D-52E3-4FD9-B94A-2FE48F3DC746}"/>
              </a:ext>
            </a:extLst>
          </p:cNvPr>
          <p:cNvSpPr txBox="1"/>
          <p:nvPr/>
        </p:nvSpPr>
        <p:spPr>
          <a:xfrm>
            <a:off x="6067425" y="4763661"/>
            <a:ext cx="3013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Li-Pen Wang (</a:t>
            </a:r>
            <a:r>
              <a:rPr lang="en-US" dirty="0">
                <a:solidFill>
                  <a:srgbClr val="595959"/>
                </a:solidFill>
                <a:hlinkClick r:id="rId2"/>
              </a:rPr>
              <a:t>lpwang@ntu.edu.tw</a:t>
            </a:r>
            <a:r>
              <a:rPr lang="en-US" dirty="0">
                <a:solidFill>
                  <a:srgbClr val="59595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48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D47B5-08D6-41C0-B819-63815131E3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en" sz="9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D9CDCA5-E3B0-45C6-9232-957B0B9E484D}"/>
              </a:ext>
            </a:extLst>
          </p:cNvPr>
          <p:cNvSpPr txBox="1">
            <a:spLocks/>
          </p:cNvSpPr>
          <p:nvPr/>
        </p:nvSpPr>
        <p:spPr>
          <a:xfrm>
            <a:off x="1272673" y="223691"/>
            <a:ext cx="7221776" cy="54556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Li-Pen Wang, PhD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48D312-861A-4941-93E5-5BDFD13EDF1B}"/>
              </a:ext>
            </a:extLst>
          </p:cNvPr>
          <p:cNvSpPr txBox="1"/>
          <p:nvPr/>
        </p:nvSpPr>
        <p:spPr>
          <a:xfrm>
            <a:off x="1127016" y="1201416"/>
            <a:ext cx="107413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413F1-A716-435C-A861-67D951129FF3}"/>
              </a:ext>
            </a:extLst>
          </p:cNvPr>
          <p:cNvSpPr txBox="1"/>
          <p:nvPr/>
        </p:nvSpPr>
        <p:spPr>
          <a:xfrm>
            <a:off x="2243135" y="969116"/>
            <a:ext cx="6778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PhD in Civil &amp; Env. Engineering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Imperial College London (2008-2012)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MSc in Computer Aided Engineering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National Taiwan University (2003-2005)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BSc in Civil Engineering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National Taiwan University (1999-2003)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3EAD9-5C3E-46CE-977A-C1A8FDD4F2AB}"/>
              </a:ext>
            </a:extLst>
          </p:cNvPr>
          <p:cNvSpPr txBox="1"/>
          <p:nvPr/>
        </p:nvSpPr>
        <p:spPr>
          <a:xfrm>
            <a:off x="2246739" y="1947089"/>
            <a:ext cx="5700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 Professor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National Taiwan University (2025/09-now)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Consultant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IMF (2024-now), UK Met Office (2022-now)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Postdoctoral Researcher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Imperial College London, KU Leuven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 of CAT unit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Microinsurance Catastrophe Risk </a:t>
            </a:r>
            <a:r>
              <a:rPr lang="en-US" sz="1600" dirty="0" err="1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Organisation</a:t>
            </a:r>
            <a:endParaRPr lang="en-US" sz="1600" dirty="0">
              <a:solidFill>
                <a:srgbClr val="0D3D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Founder/Director/</a:t>
            </a:r>
            <a:r>
              <a:rPr lang="en-US" sz="1600" b="1" dirty="0" err="1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Hydrometeorologist</a:t>
            </a: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Rain++ Ltd.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2A6924-A8C7-4543-BAD2-96B37790F943}"/>
              </a:ext>
            </a:extLst>
          </p:cNvPr>
          <p:cNvSpPr txBox="1"/>
          <p:nvPr/>
        </p:nvSpPr>
        <p:spPr>
          <a:xfrm>
            <a:off x="670309" y="2231340"/>
            <a:ext cx="15308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Professional</a:t>
            </a:r>
          </a:p>
          <a:p>
            <a:pPr algn="r"/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C8195F-0794-4D17-8FE6-0C80E14BDFE5}"/>
              </a:ext>
            </a:extLst>
          </p:cNvPr>
          <p:cNvSpPr txBox="1"/>
          <p:nvPr/>
        </p:nvSpPr>
        <p:spPr>
          <a:xfrm>
            <a:off x="2251792" y="3422698"/>
            <a:ext cx="2382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Hydrometeorology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Remote Sensing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Computational Statistics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2DC0AD-FE49-43D3-B9DD-B63D95A0B724}"/>
              </a:ext>
            </a:extLst>
          </p:cNvPr>
          <p:cNvSpPr txBox="1"/>
          <p:nvPr/>
        </p:nvSpPr>
        <p:spPr>
          <a:xfrm>
            <a:off x="969235" y="3522915"/>
            <a:ext cx="12319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D3D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Areas</a:t>
            </a:r>
          </a:p>
        </p:txBody>
      </p:sp>
      <p:pic>
        <p:nvPicPr>
          <p:cNvPr id="31" name="Picture 2" descr="Logo of National Taiwan University">
            <a:extLst>
              <a:ext uri="{FF2B5EF4-FFF2-40B4-BE49-F238E27FC236}">
                <a16:creationId xmlns:a16="http://schemas.microsoft.com/office/drawing/2014/main" id="{E5B21A68-8D2D-4A1B-9894-F91802AA4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5" b="24949"/>
          <a:stretch/>
        </p:blipFill>
        <p:spPr bwMode="auto">
          <a:xfrm>
            <a:off x="1401661" y="4478677"/>
            <a:ext cx="1737003" cy="4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486C46-58D7-44DF-9357-BCFE89504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083" y="4479578"/>
            <a:ext cx="1308285" cy="382913"/>
          </a:xfrm>
          <a:prstGeom prst="rect">
            <a:avLst/>
          </a:prstGeom>
        </p:spPr>
      </p:pic>
      <p:pic>
        <p:nvPicPr>
          <p:cNvPr id="33" name="Picture 4" descr="KU Leuven - Mbarara University of Science &amp; Technology">
            <a:extLst>
              <a:ext uri="{FF2B5EF4-FFF2-40B4-BE49-F238E27FC236}">
                <a16:creationId xmlns:a16="http://schemas.microsoft.com/office/drawing/2014/main" id="{8FDF50F6-D4B0-4329-BF4C-72F4593F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88" y="4448366"/>
            <a:ext cx="905161" cy="4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58DF72-FEA4-4A3C-BD98-F67D96622035}"/>
              </a:ext>
            </a:extLst>
          </p:cNvPr>
          <p:cNvCxnSpPr/>
          <p:nvPr/>
        </p:nvCxnSpPr>
        <p:spPr>
          <a:xfrm>
            <a:off x="2234480" y="950050"/>
            <a:ext cx="0" cy="810000"/>
          </a:xfrm>
          <a:prstGeom prst="line">
            <a:avLst/>
          </a:prstGeom>
          <a:ln w="38100">
            <a:solidFill>
              <a:srgbClr val="0D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18AB86-06A7-4110-8EEE-52E4038913BB}"/>
              </a:ext>
            </a:extLst>
          </p:cNvPr>
          <p:cNvCxnSpPr>
            <a:cxnSpLocks/>
          </p:cNvCxnSpPr>
          <p:nvPr/>
        </p:nvCxnSpPr>
        <p:spPr>
          <a:xfrm>
            <a:off x="2239243" y="2046025"/>
            <a:ext cx="0" cy="1080000"/>
          </a:xfrm>
          <a:prstGeom prst="line">
            <a:avLst/>
          </a:prstGeom>
          <a:ln w="38100">
            <a:solidFill>
              <a:srgbClr val="0D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375C57-0C4C-4893-B237-FFEFB223C907}"/>
              </a:ext>
            </a:extLst>
          </p:cNvPr>
          <p:cNvCxnSpPr>
            <a:cxnSpLocks/>
          </p:cNvCxnSpPr>
          <p:nvPr/>
        </p:nvCxnSpPr>
        <p:spPr>
          <a:xfrm>
            <a:off x="2243137" y="3387030"/>
            <a:ext cx="0" cy="810000"/>
          </a:xfrm>
          <a:prstGeom prst="line">
            <a:avLst/>
          </a:prstGeom>
          <a:ln w="38100">
            <a:solidFill>
              <a:srgbClr val="0D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9D2B328-A3A1-42D0-8B8B-860954E89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01" r="39833" b="19859"/>
          <a:stretch/>
        </p:blipFill>
        <p:spPr>
          <a:xfrm>
            <a:off x="8023120" y="4329604"/>
            <a:ext cx="723688" cy="682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223ADD-4D67-4831-9044-A005B93EE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951" y="4562728"/>
            <a:ext cx="825936" cy="2009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AE56443-55C4-4DDF-902C-3FC524424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982" y="4535723"/>
            <a:ext cx="825936" cy="2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5122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8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g3310e348df8_2_1766"/>
          <p:cNvGrpSpPr/>
          <p:nvPr/>
        </p:nvGrpSpPr>
        <p:grpSpPr>
          <a:xfrm>
            <a:off x="3164556" y="1033336"/>
            <a:ext cx="2847600" cy="2777782"/>
            <a:chOff x="6182775" y="2128881"/>
            <a:chExt cx="2847600" cy="2777782"/>
          </a:xfrm>
        </p:grpSpPr>
        <p:sp>
          <p:nvSpPr>
            <p:cNvPr id="133" name="Google Shape;133;g3310e348df8_2_1766"/>
            <p:cNvSpPr/>
            <p:nvPr/>
          </p:nvSpPr>
          <p:spPr>
            <a:xfrm>
              <a:off x="6182775" y="2176438"/>
              <a:ext cx="2847600" cy="1287300"/>
            </a:xfrm>
            <a:prstGeom prst="roundRect">
              <a:avLst>
                <a:gd name="adj" fmla="val 16640"/>
              </a:avLst>
            </a:prstGeom>
            <a:solidFill>
              <a:srgbClr val="76A5A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g3310e348df8_2_1766"/>
            <p:cNvSpPr/>
            <p:nvPr/>
          </p:nvSpPr>
          <p:spPr>
            <a:xfrm>
              <a:off x="6182775" y="2761663"/>
              <a:ext cx="2847600" cy="21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g3310e348df8_2_1766"/>
            <p:cNvSpPr txBox="1"/>
            <p:nvPr/>
          </p:nvSpPr>
          <p:spPr>
            <a:xfrm>
              <a:off x="6182776" y="2128881"/>
              <a:ext cx="2831258" cy="67707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/>
              <a:r>
                <a:rPr lang="en-GB" altLang="zh-TW" sz="16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Modelling climate change impacts at local scales </a:t>
              </a:r>
              <a:endParaRPr lang="zh-TW" altLang="en-US" sz="1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6" name="Google Shape;136;g3310e348df8_2_1766"/>
            <p:cNvPicPr preferRelativeResize="0"/>
            <p:nvPr/>
          </p:nvPicPr>
          <p:blipFill rotWithShape="1">
            <a:blip r:embed="rId3">
              <a:alphaModFix/>
            </a:blip>
            <a:srcRect t="12811" b="11067"/>
            <a:stretch/>
          </p:blipFill>
          <p:spPr>
            <a:xfrm>
              <a:off x="6258727" y="2842875"/>
              <a:ext cx="2695698" cy="1982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g3310e348df8_2_1766"/>
          <p:cNvGrpSpPr/>
          <p:nvPr/>
        </p:nvGrpSpPr>
        <p:grpSpPr>
          <a:xfrm>
            <a:off x="6125647" y="1052348"/>
            <a:ext cx="2853056" cy="2758483"/>
            <a:chOff x="3190825" y="2065905"/>
            <a:chExt cx="2853056" cy="2758483"/>
          </a:xfrm>
        </p:grpSpPr>
        <p:sp>
          <p:nvSpPr>
            <p:cNvPr id="138" name="Google Shape;138;g3310e348df8_2_1766"/>
            <p:cNvSpPr/>
            <p:nvPr/>
          </p:nvSpPr>
          <p:spPr>
            <a:xfrm>
              <a:off x="3190825" y="2094163"/>
              <a:ext cx="2847600" cy="1287300"/>
            </a:xfrm>
            <a:prstGeom prst="roundRect">
              <a:avLst>
                <a:gd name="adj" fmla="val 16988"/>
              </a:avLst>
            </a:prstGeom>
            <a:solidFill>
              <a:srgbClr val="76A5A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g3310e348df8_2_1766"/>
            <p:cNvSpPr/>
            <p:nvPr/>
          </p:nvSpPr>
          <p:spPr>
            <a:xfrm>
              <a:off x="3190825" y="2679388"/>
              <a:ext cx="2847600" cy="21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g3310e348df8_2_1766"/>
            <p:cNvSpPr txBox="1"/>
            <p:nvPr/>
          </p:nvSpPr>
          <p:spPr>
            <a:xfrm>
              <a:off x="3207191" y="2065905"/>
              <a:ext cx="2836690" cy="67707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/>
              <a:r>
                <a:rPr lang="en-US" altLang="zh-TW" sz="16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Convective Storm Nowcasting &amp; Modelling</a:t>
              </a:r>
              <a:endParaRPr lang="zh-TW" altLang="en-US" sz="1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1" name="Google Shape;141;g3310e348df8_2_1766"/>
            <p:cNvPicPr preferRelativeResize="0"/>
            <p:nvPr/>
          </p:nvPicPr>
          <p:blipFill rotWithShape="1">
            <a:blip r:embed="rId4">
              <a:alphaModFix/>
            </a:blip>
            <a:srcRect t="9762" b="12753"/>
            <a:stretch/>
          </p:blipFill>
          <p:spPr>
            <a:xfrm>
              <a:off x="3253371" y="2746763"/>
              <a:ext cx="2695800" cy="19827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142" name="Google Shape;142;g3310e348df8_2_1766"/>
          <p:cNvSpPr/>
          <p:nvPr/>
        </p:nvSpPr>
        <p:spPr>
          <a:xfrm>
            <a:off x="6422375" y="5873300"/>
            <a:ext cx="2259600" cy="648000"/>
          </a:xfrm>
          <a:prstGeom prst="roundRect">
            <a:avLst>
              <a:gd name="adj" fmla="val 50000"/>
            </a:avLst>
          </a:prstGeom>
          <a:solidFill>
            <a:srgbClr val="4581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310e348df8_2_1766"/>
          <p:cNvSpPr/>
          <p:nvPr/>
        </p:nvSpPr>
        <p:spPr>
          <a:xfrm>
            <a:off x="3420525" y="5568125"/>
            <a:ext cx="2303100" cy="648000"/>
          </a:xfrm>
          <a:prstGeom prst="roundRect">
            <a:avLst>
              <a:gd name="adj" fmla="val 50000"/>
            </a:avLst>
          </a:prstGeom>
          <a:solidFill>
            <a:srgbClr val="4581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310e348df8_2_1766"/>
          <p:cNvSpPr txBox="1">
            <a:spLocks noGrp="1"/>
          </p:cNvSpPr>
          <p:nvPr>
            <p:ph type="title"/>
          </p:nvPr>
        </p:nvSpPr>
        <p:spPr>
          <a:xfrm>
            <a:off x="108665" y="104503"/>
            <a:ext cx="89268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sz="2300" b="1" dirty="0"/>
              <a:t>Comp</a:t>
            </a:r>
            <a:r>
              <a:rPr lang="en-US" altLang="zh-TW" sz="2300" b="1" dirty="0" err="1"/>
              <a:t>utational</a:t>
            </a:r>
            <a:r>
              <a:rPr lang="en-US" altLang="zh-TW" sz="2300" b="1" dirty="0"/>
              <a:t> </a:t>
            </a:r>
            <a:r>
              <a:rPr lang="zh-TW" sz="2300" b="1" dirty="0"/>
              <a:t>Hydro</a:t>
            </a:r>
            <a:r>
              <a:rPr lang="en-US" altLang="zh-TW" sz="2300" b="1" dirty="0"/>
              <a:t>m</a:t>
            </a:r>
            <a:r>
              <a:rPr lang="zh-TW" sz="2300" b="1" dirty="0"/>
              <a:t>et</a:t>
            </a:r>
            <a:r>
              <a:rPr lang="en-US" altLang="zh-TW" sz="2300" b="1" dirty="0" err="1"/>
              <a:t>eorology</a:t>
            </a:r>
            <a:r>
              <a:rPr lang="zh-TW" sz="2300" b="1" dirty="0"/>
              <a:t> Lab</a:t>
            </a:r>
            <a:r>
              <a:rPr lang="en-US" altLang="zh-TW" sz="2300" b="1" dirty="0"/>
              <a:t> (</a:t>
            </a:r>
            <a:r>
              <a:rPr lang="zh-TW" altLang="en-US" sz="2300" b="1" dirty="0"/>
              <a:t>計算氣象水文實驗室 </a:t>
            </a:r>
            <a:r>
              <a:rPr lang="en-US" altLang="zh-TW" sz="2300" b="1" dirty="0"/>
              <a:t>)</a:t>
            </a:r>
            <a:endParaRPr b="1" dirty="0"/>
          </a:p>
        </p:txBody>
      </p:sp>
      <p:sp>
        <p:nvSpPr>
          <p:cNvPr id="145" name="Google Shape;145;g3310e348df8_2_17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  <p:sp>
        <p:nvSpPr>
          <p:cNvPr id="148" name="Google Shape;148;g3310e348df8_2_1766"/>
          <p:cNvSpPr txBox="1"/>
          <p:nvPr/>
        </p:nvSpPr>
        <p:spPr>
          <a:xfrm>
            <a:off x="396913" y="5270063"/>
            <a:ext cx="2032500" cy="831300"/>
          </a:xfrm>
          <a:prstGeom prst="rect">
            <a:avLst/>
          </a:prstGeom>
          <a:noFill/>
          <a:ln>
            <a:noFill/>
          </a:ln>
          <a:effectLst>
            <a:outerShdw blurRad="57150" dist="28575" dir="246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Unconventional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environmental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monitoring solutions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9" name="Google Shape;149;g3310e348df8_2_1766"/>
          <p:cNvSpPr txBox="1"/>
          <p:nvPr/>
        </p:nvSpPr>
        <p:spPr>
          <a:xfrm>
            <a:off x="3337618" y="5309094"/>
            <a:ext cx="2259600" cy="615600"/>
          </a:xfrm>
          <a:prstGeom prst="rect">
            <a:avLst/>
          </a:prstGeom>
          <a:noFill/>
          <a:ln>
            <a:noFill/>
          </a:ln>
          <a:effectLst>
            <a:outerShdw blurRad="57150" dist="28575" dir="246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Convective storm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nowcasting &amp; modelling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0" name="Google Shape;150;g3310e348df8_2_1766"/>
          <p:cNvSpPr txBox="1"/>
          <p:nvPr/>
        </p:nvSpPr>
        <p:spPr>
          <a:xfrm>
            <a:off x="6278318" y="5270057"/>
            <a:ext cx="2259600" cy="831300"/>
          </a:xfrm>
          <a:prstGeom prst="rect">
            <a:avLst/>
          </a:prstGeom>
          <a:noFill/>
          <a:ln>
            <a:noFill/>
          </a:ln>
          <a:effectLst>
            <a:outerShdw blurRad="57150" dist="28575" dir="246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Incorporating impact of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climate changes to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</a:rPr>
              <a:t>local rainfall modelling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" name="Google Shape;151;g3310e348df8_2_1766"/>
          <p:cNvSpPr txBox="1"/>
          <p:nvPr/>
        </p:nvSpPr>
        <p:spPr>
          <a:xfrm>
            <a:off x="1572853" y="4179039"/>
            <a:ext cx="15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Learn more about</a:t>
            </a:r>
            <a:endParaRPr sz="1200" b="1" dirty="0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CompHydroMetLab!</a:t>
            </a:r>
            <a:endParaRPr sz="1200" b="1" dirty="0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310e348df8_2_1766"/>
          <p:cNvSpPr txBox="1"/>
          <p:nvPr/>
        </p:nvSpPr>
        <p:spPr>
          <a:xfrm>
            <a:off x="4049837" y="4173447"/>
            <a:ext cx="760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Visit our</a:t>
            </a:r>
            <a:endParaRPr sz="1200" b="1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0D3D4C"/>
                </a:solidFill>
                <a:latin typeface="Calibri"/>
                <a:ea typeface="Calibri"/>
                <a:cs typeface="Calibri"/>
                <a:sym typeface="Calibri"/>
              </a:rPr>
              <a:t>Github</a:t>
            </a:r>
            <a:endParaRPr sz="1200" b="1">
              <a:solidFill>
                <a:srgbClr val="0D3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310e348df8_2_1766"/>
          <p:cNvSpPr/>
          <p:nvPr/>
        </p:nvSpPr>
        <p:spPr>
          <a:xfrm>
            <a:off x="203065" y="1071638"/>
            <a:ext cx="2847600" cy="1287300"/>
          </a:xfrm>
          <a:prstGeom prst="roundRect">
            <a:avLst>
              <a:gd name="adj" fmla="val 20858"/>
            </a:avLst>
          </a:prstGeom>
          <a:solidFill>
            <a:srgbClr val="76A5A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310e348df8_2_1766"/>
          <p:cNvSpPr/>
          <p:nvPr/>
        </p:nvSpPr>
        <p:spPr>
          <a:xfrm>
            <a:off x="203065" y="1656863"/>
            <a:ext cx="2847600" cy="2145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g3310e348df8_2_1766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002" y="1738063"/>
            <a:ext cx="1353762" cy="9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310e348df8_2_1766"/>
          <p:cNvSpPr txBox="1"/>
          <p:nvPr/>
        </p:nvSpPr>
        <p:spPr>
          <a:xfrm>
            <a:off x="108665" y="1039085"/>
            <a:ext cx="3039523" cy="6770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altLang="zh-TW" sz="1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Unconventional Environmental Monitoring Solutions</a:t>
            </a:r>
            <a:endParaRPr lang="zh-TW" altLang="en-US" sz="1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80;p13">
            <a:extLst>
              <a:ext uri="{FF2B5EF4-FFF2-40B4-BE49-F238E27FC236}">
                <a16:creationId xmlns:a16="http://schemas.microsoft.com/office/drawing/2014/main" id="{A7A9B1A7-A7E7-43E6-AD3C-B167EDA08B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871" y="1957382"/>
            <a:ext cx="1280181" cy="59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984B58-F424-41CA-B928-2E81E6C2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515" y="2872986"/>
            <a:ext cx="1255320" cy="7895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456F47-DC3F-4504-A6E1-305B432272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1" t="1224" b="49343"/>
          <a:stretch/>
        </p:blipFill>
        <p:spPr>
          <a:xfrm>
            <a:off x="345422" y="2796089"/>
            <a:ext cx="1163736" cy="94335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11954F-84D9-492F-BCFA-5CE5466930DF}"/>
              </a:ext>
            </a:extLst>
          </p:cNvPr>
          <p:cNvSpPr/>
          <p:nvPr/>
        </p:nvSpPr>
        <p:spPr>
          <a:xfrm>
            <a:off x="5175918" y="4194454"/>
            <a:ext cx="350605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E4D5D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b="1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實驗室成員</a:t>
            </a:r>
            <a:r>
              <a:rPr lang="en-US" b="1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.5</a:t>
            </a:r>
            <a:r>
              <a:rPr lang="zh-TW" alt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博士生、</a:t>
            </a:r>
            <a:r>
              <a:rPr 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zh-TW" alt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碩士生、</a:t>
            </a:r>
            <a:r>
              <a:rPr 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zh-TW" alt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大學部專題生、</a:t>
            </a:r>
            <a:r>
              <a:rPr lang="en-US" altLang="zh-TW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h-TW" altLang="en-US" dirty="0">
                <a:latin typeface="Ubuntu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碩士畢業。</a:t>
            </a:r>
            <a:endParaRPr lang="en-US" dirty="0">
              <a:latin typeface="Ubuntu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890854-35BF-40F0-B1CB-4F19538B7F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028" y="4086484"/>
            <a:ext cx="754398" cy="7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5D7F88-13D8-4C2B-9F33-16F94192F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9094" y="4082736"/>
            <a:ext cx="754468" cy="75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58D4-BB08-4B5A-B1F6-EC5FC12B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0435"/>
            <a:ext cx="8756100" cy="90729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 1: Convective Storm Nowcasting &amp; Modelling</a:t>
            </a:r>
            <a:br>
              <a:rPr lang="en-US" dirty="0"/>
            </a:br>
            <a:r>
              <a:rPr lang="zh-TW" altLang="en-US" dirty="0"/>
              <a:t>對流暴雨短延時預測與模擬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7D2175-ECD2-4C1E-87A2-ADC9DE8B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5" y="3170608"/>
            <a:ext cx="4539383" cy="1423464"/>
          </a:xfrm>
          <a:prstGeom prst="rect">
            <a:avLst/>
          </a:prstGeom>
        </p:spPr>
      </p:pic>
      <p:grpSp>
        <p:nvGrpSpPr>
          <p:cNvPr id="18" name="Google Shape;97;p15">
            <a:extLst>
              <a:ext uri="{FF2B5EF4-FFF2-40B4-BE49-F238E27FC236}">
                <a16:creationId xmlns:a16="http://schemas.microsoft.com/office/drawing/2014/main" id="{87360848-4A66-4984-B7E5-807C6FCF9FB5}"/>
              </a:ext>
            </a:extLst>
          </p:cNvPr>
          <p:cNvGrpSpPr>
            <a:grpSpLocks noChangeAspect="1"/>
          </p:cNvGrpSpPr>
          <p:nvPr/>
        </p:nvGrpSpPr>
        <p:grpSpPr>
          <a:xfrm>
            <a:off x="220465" y="1555338"/>
            <a:ext cx="3175809" cy="1307747"/>
            <a:chOff x="547350" y="2488050"/>
            <a:chExt cx="6077752" cy="2415951"/>
          </a:xfrm>
        </p:grpSpPr>
        <p:pic>
          <p:nvPicPr>
            <p:cNvPr id="19" name="Google Shape;98;p15">
              <a:extLst>
                <a:ext uri="{FF2B5EF4-FFF2-40B4-BE49-F238E27FC236}">
                  <a16:creationId xmlns:a16="http://schemas.microsoft.com/office/drawing/2014/main" id="{1AB7D7D5-BCC2-4CB5-B211-0D2AEEAF7D5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7350" y="2488050"/>
              <a:ext cx="6077752" cy="2415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99;p15">
              <a:extLst>
                <a:ext uri="{FF2B5EF4-FFF2-40B4-BE49-F238E27FC236}">
                  <a16:creationId xmlns:a16="http://schemas.microsoft.com/office/drawing/2014/main" id="{E5E03BD7-000E-4749-BB51-110C75CBC43E}"/>
                </a:ext>
              </a:extLst>
            </p:cNvPr>
            <p:cNvSpPr/>
            <p:nvPr/>
          </p:nvSpPr>
          <p:spPr>
            <a:xfrm>
              <a:off x="1429200" y="3455925"/>
              <a:ext cx="492600" cy="315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0;p15">
              <a:extLst>
                <a:ext uri="{FF2B5EF4-FFF2-40B4-BE49-F238E27FC236}">
                  <a16:creationId xmlns:a16="http://schemas.microsoft.com/office/drawing/2014/main" id="{D704A277-4226-4AF5-89BC-013BAE23F8D6}"/>
                </a:ext>
              </a:extLst>
            </p:cNvPr>
            <p:cNvSpPr/>
            <p:nvPr/>
          </p:nvSpPr>
          <p:spPr>
            <a:xfrm>
              <a:off x="5134400" y="2703975"/>
              <a:ext cx="492600" cy="315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;p15">
              <a:extLst>
                <a:ext uri="{FF2B5EF4-FFF2-40B4-BE49-F238E27FC236}">
                  <a16:creationId xmlns:a16="http://schemas.microsoft.com/office/drawing/2014/main" id="{57E99E99-30F7-46EC-A9EF-20CD21E28C87}"/>
                </a:ext>
              </a:extLst>
            </p:cNvPr>
            <p:cNvSpPr/>
            <p:nvPr/>
          </p:nvSpPr>
          <p:spPr>
            <a:xfrm>
              <a:off x="5134400" y="3455925"/>
              <a:ext cx="492600" cy="315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8C49284-9F06-445D-9682-2D349D3F4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150" y="766705"/>
            <a:ext cx="2429381" cy="1756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1159E2-6F64-40FA-AAAF-E30853838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12" y="2799610"/>
            <a:ext cx="3742076" cy="1544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1CEFA6-4F35-4FB5-ABB4-81F9FEB10B4B}"/>
              </a:ext>
            </a:extLst>
          </p:cNvPr>
          <p:cNvSpPr txBox="1"/>
          <p:nvPr/>
        </p:nvSpPr>
        <p:spPr>
          <a:xfrm>
            <a:off x="3504797" y="1207742"/>
            <a:ext cx="2999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95959"/>
                </a:solidFill>
              </a:rPr>
              <a:t>Modelling and predicting the advection and evolution of convective storms using advanced statistical and AI techniques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C43C7-E974-409A-ACA5-5054B921D81C}"/>
              </a:ext>
            </a:extLst>
          </p:cNvPr>
          <p:cNvSpPr/>
          <p:nvPr/>
        </p:nvSpPr>
        <p:spPr>
          <a:xfrm>
            <a:off x="6008998" y="4533669"/>
            <a:ext cx="29875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https://doi.org/10.1016/j.atmosres.2024.107380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https://doi.org/10.5194/hess-29-1-2025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https://doi.org/10.5194/egusphere-egu25-5282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77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58D4-BB08-4B5A-B1F6-EC5FC12B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0435"/>
            <a:ext cx="8756100" cy="907290"/>
          </a:xfrm>
        </p:spPr>
        <p:txBody>
          <a:bodyPr>
            <a:normAutofit/>
          </a:bodyPr>
          <a:lstStyle/>
          <a:p>
            <a:r>
              <a:rPr lang="en-US" dirty="0"/>
              <a:t>Track 1: Research Challenges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32CB32-5852-48CA-B36E-97D388D29D95}"/>
              </a:ext>
            </a:extLst>
          </p:cNvPr>
          <p:cNvSpPr txBox="1">
            <a:spLocks/>
          </p:cNvSpPr>
          <p:nvPr/>
        </p:nvSpPr>
        <p:spPr>
          <a:xfrm>
            <a:off x="311700" y="769454"/>
            <a:ext cx="8520600" cy="71616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1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rgbClr val="595959"/>
                </a:solidFill>
              </a:rPr>
              <a:t>How to preserve </a:t>
            </a:r>
            <a:r>
              <a:rPr lang="en-US" altLang="zh-TW" sz="1600" b="1" dirty="0">
                <a:solidFill>
                  <a:srgbClr val="595959"/>
                </a:solidFill>
              </a:rPr>
              <a:t>fine structure </a:t>
            </a:r>
            <a:r>
              <a:rPr lang="en-US" altLang="zh-TW" sz="1600" dirty="0">
                <a:solidFill>
                  <a:srgbClr val="595959"/>
                </a:solidFill>
              </a:rPr>
              <a:t>in rainfall nowcasting?</a:t>
            </a:r>
          </a:p>
          <a:p>
            <a:pPr marL="285750" indent="-285750">
              <a:lnSpc>
                <a:spcPct val="110000"/>
              </a:lnSpc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rgbClr val="595959"/>
                </a:solidFill>
              </a:rPr>
              <a:t>How to reconstruct spatial-temporal rainfall processes with &lt;1% ground observations.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886286-6390-444C-A301-8944AE24A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40" y="3252869"/>
            <a:ext cx="3448667" cy="1434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1AC9FC-4F4B-4256-B664-3C0C24892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40" y="1532436"/>
            <a:ext cx="3448667" cy="1557463"/>
          </a:xfrm>
          <a:prstGeom prst="rect">
            <a:avLst/>
          </a:prstGeom>
        </p:spPr>
      </p:pic>
      <p:pic>
        <p:nvPicPr>
          <p:cNvPr id="24" name="圖片 28">
            <a:extLst>
              <a:ext uri="{FF2B5EF4-FFF2-40B4-BE49-F238E27FC236}">
                <a16:creationId xmlns:a16="http://schemas.microsoft.com/office/drawing/2014/main" id="{0A939EC1-2128-46B3-B751-B995D2BB9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763" y="1567105"/>
            <a:ext cx="4385854" cy="31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58D4-BB08-4B5A-B1F6-EC5FC12B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9320"/>
            <a:ext cx="8520600" cy="948119"/>
          </a:xfrm>
        </p:spPr>
        <p:txBody>
          <a:bodyPr>
            <a:normAutofit fontScale="90000"/>
          </a:bodyPr>
          <a:lstStyle/>
          <a:p>
            <a:r>
              <a:rPr lang="en-US" dirty="0"/>
              <a:t>Track 2: Modelling climate change impacts at local scales </a:t>
            </a:r>
            <a:r>
              <a:rPr lang="zh-TW" altLang="en-US" dirty="0"/>
              <a:t>動態氣候環境下之時空降雨模擬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CEFA6-4F35-4FB5-ABB4-81F9FEB10B4B}"/>
              </a:ext>
            </a:extLst>
          </p:cNvPr>
          <p:cNvSpPr txBox="1"/>
          <p:nvPr/>
        </p:nvSpPr>
        <p:spPr>
          <a:xfrm>
            <a:off x="338939" y="1209839"/>
            <a:ext cx="387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95959"/>
                </a:solidFill>
              </a:rPr>
              <a:t>Data-driven approaches for modelling climate dynamics and the associated impact and uncertainty to local (extreme) rainfall properties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DD821F-FE29-4164-B312-B0A34474C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3" y="2652944"/>
            <a:ext cx="2848267" cy="1344923"/>
          </a:xfrm>
          <a:prstGeom prst="rect">
            <a:avLst/>
          </a:prstGeom>
        </p:spPr>
      </p:pic>
      <p:pic>
        <p:nvPicPr>
          <p:cNvPr id="15" name="Google Shape;132;p5">
            <a:extLst>
              <a:ext uri="{FF2B5EF4-FFF2-40B4-BE49-F238E27FC236}">
                <a16:creationId xmlns:a16="http://schemas.microsoft.com/office/drawing/2014/main" id="{C4DCCDBF-815E-473A-B4FC-260F3E38949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617966" y="778833"/>
            <a:ext cx="2099174" cy="153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5DFB8-1888-4462-8FBE-86523412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998" y="3803850"/>
            <a:ext cx="2091302" cy="1200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AB77C1-C42C-43C8-8E52-E1EE15F2BFBB}"/>
              </a:ext>
            </a:extLst>
          </p:cNvPr>
          <p:cNvSpPr/>
          <p:nvPr/>
        </p:nvSpPr>
        <p:spPr>
          <a:xfrm>
            <a:off x="784367" y="4296294"/>
            <a:ext cx="2987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https://doi.org/10.5194/gmd-18-1357-2025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https://doi.org/10.5194/hess-24-2791-2020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https://doi.org/10.21203/rs.3.rs-5382842/v1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https://doi.org/10.5194/egusphere-egu25-3610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35520-42E5-4D95-8921-1B0EF5394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2020" y="2580227"/>
            <a:ext cx="4346148" cy="2164195"/>
          </a:xfrm>
          <a:prstGeom prst="rect">
            <a:avLst/>
          </a:prstGeom>
        </p:spPr>
      </p:pic>
      <p:pic>
        <p:nvPicPr>
          <p:cNvPr id="11" name="Google Shape;135;p5">
            <a:extLst>
              <a:ext uri="{FF2B5EF4-FFF2-40B4-BE49-F238E27FC236}">
                <a16:creationId xmlns:a16="http://schemas.microsoft.com/office/drawing/2014/main" id="{2F9B7E68-93B7-49C6-8D76-EE535925109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17326" y="1425044"/>
            <a:ext cx="2195767" cy="602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753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58D4-BB08-4B5A-B1F6-EC5FC12B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9320"/>
            <a:ext cx="8520600" cy="948119"/>
          </a:xfrm>
        </p:spPr>
        <p:txBody>
          <a:bodyPr>
            <a:normAutofit/>
          </a:bodyPr>
          <a:lstStyle/>
          <a:p>
            <a:r>
              <a:rPr lang="en-US" dirty="0"/>
              <a:t>Track 2: Research Challenges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CEFA6-4F35-4FB5-ABB4-81F9FEB10B4B}"/>
              </a:ext>
            </a:extLst>
          </p:cNvPr>
          <p:cNvSpPr txBox="1"/>
          <p:nvPr/>
        </p:nvSpPr>
        <p:spPr>
          <a:xfrm>
            <a:off x="311700" y="888098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95959"/>
                </a:solidFill>
              </a:rPr>
              <a:t>How to </a:t>
            </a:r>
            <a:r>
              <a:rPr lang="en-GB" sz="1800" b="1" dirty="0">
                <a:solidFill>
                  <a:srgbClr val="595959"/>
                </a:solidFill>
              </a:rPr>
              <a:t>quantify uncertainty </a:t>
            </a:r>
            <a:r>
              <a:rPr lang="en-GB" sz="1800" dirty="0">
                <a:solidFill>
                  <a:srgbClr val="595959"/>
                </a:solidFill>
              </a:rPr>
              <a:t>from AI-based climate modelling?</a:t>
            </a:r>
          </a:p>
          <a:p>
            <a:pPr marL="285750" indent="-285750"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95959"/>
                </a:solidFill>
              </a:rPr>
              <a:t>How to teach AI models say ‘</a:t>
            </a:r>
            <a:r>
              <a:rPr lang="en-GB" sz="1800" b="1" dirty="0">
                <a:solidFill>
                  <a:srgbClr val="595959"/>
                </a:solidFill>
              </a:rPr>
              <a:t>I don’t know!</a:t>
            </a:r>
            <a:r>
              <a:rPr lang="en-GB" sz="1800" dirty="0">
                <a:solidFill>
                  <a:srgbClr val="595959"/>
                </a:solidFill>
              </a:rPr>
              <a:t>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57944-012A-4968-A0B4-A635A103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61" y="2332859"/>
            <a:ext cx="6994208" cy="2485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439603-55D0-423D-B7DD-F9BB3BB6A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95" y="1710149"/>
            <a:ext cx="5927355" cy="12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06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7B61EB-9AD2-4509-B60E-FEE43F71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54" y="2478457"/>
            <a:ext cx="1511882" cy="870478"/>
          </a:xfrm>
          <a:prstGeom prst="rect">
            <a:avLst/>
          </a:prstGeom>
        </p:spPr>
      </p:pic>
      <p:pic>
        <p:nvPicPr>
          <p:cNvPr id="19" name="Picture 18" descr="A graph showing water flowing&#10;&#10;AI-generated content may be incorrect.">
            <a:extLst>
              <a:ext uri="{FF2B5EF4-FFF2-40B4-BE49-F238E27FC236}">
                <a16:creationId xmlns:a16="http://schemas.microsoft.com/office/drawing/2014/main" id="{A5ABC3F2-36EF-4B3C-9452-2BC3C808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2" y="2205512"/>
            <a:ext cx="1869897" cy="866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958D4-BB08-4B5A-B1F6-EC5FC12B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9017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 3: Unconventional environmental modelling </a:t>
            </a:r>
            <a:br>
              <a:rPr lang="en-US" dirty="0"/>
            </a:br>
            <a:r>
              <a:rPr lang="zh-TW" altLang="en-US" dirty="0"/>
              <a:t>非傳統環境監測解決方案開發</a:t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745FE-637B-4EDF-B540-F3AC6A54F9B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90128" y="47499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24A49-7570-4642-871C-A51293C0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33" y="1640500"/>
            <a:ext cx="1865712" cy="107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DB41F-5CF6-4E74-AF24-C0CB62C44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071" y="1524710"/>
            <a:ext cx="3578087" cy="869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0814E-DA38-4190-B285-CD66DF9DFB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1" t="1224"/>
          <a:stretch/>
        </p:blipFill>
        <p:spPr>
          <a:xfrm>
            <a:off x="7936895" y="2498437"/>
            <a:ext cx="946836" cy="1533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379546-6A25-4A6F-9D50-A72DFE08E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426" y="3155457"/>
            <a:ext cx="979770" cy="616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DDA24D-EE8C-4157-A2F3-5B3F9D80C49B}"/>
              </a:ext>
            </a:extLst>
          </p:cNvPr>
          <p:cNvSpPr txBox="1"/>
          <p:nvPr/>
        </p:nvSpPr>
        <p:spPr>
          <a:xfrm>
            <a:off x="347636" y="1134549"/>
            <a:ext cx="2441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95959"/>
                </a:solidFill>
              </a:rPr>
              <a:t>Innovative river health monitoring solutions using AI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63BADB-EBE3-4FB5-9719-0108184E5F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78" y="1400420"/>
            <a:ext cx="1757199" cy="92180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4188B1-F107-4651-9A7C-2225CA0D67CF}"/>
              </a:ext>
            </a:extLst>
          </p:cNvPr>
          <p:cNvSpPr txBox="1"/>
          <p:nvPr/>
        </p:nvSpPr>
        <p:spPr>
          <a:xfrm>
            <a:off x="5016299" y="821775"/>
            <a:ext cx="402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95959"/>
                </a:solidFill>
              </a:rPr>
              <a:t>Extreme rainfall monitoring network with cutting-edge sensors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56A0A-3ED9-40E9-971F-01A1F5740F63}"/>
              </a:ext>
            </a:extLst>
          </p:cNvPr>
          <p:cNvSpPr txBox="1"/>
          <p:nvPr/>
        </p:nvSpPr>
        <p:spPr>
          <a:xfrm>
            <a:off x="347636" y="3680300"/>
            <a:ext cx="235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95959"/>
                </a:solidFill>
              </a:rPr>
              <a:t>Low-cost environmental sensor development</a:t>
            </a:r>
          </a:p>
        </p:txBody>
      </p:sp>
      <p:pic>
        <p:nvPicPr>
          <p:cNvPr id="7" name="Google Shape;80;p13">
            <a:extLst>
              <a:ext uri="{FF2B5EF4-FFF2-40B4-BE49-F238E27FC236}">
                <a16:creationId xmlns:a16="http://schemas.microsoft.com/office/drawing/2014/main" id="{2F0D5D51-C579-44C7-909F-D27CBD6569F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79421" y="3299851"/>
            <a:ext cx="1512979" cy="7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;p13">
            <a:extLst>
              <a:ext uri="{FF2B5EF4-FFF2-40B4-BE49-F238E27FC236}">
                <a16:creationId xmlns:a16="http://schemas.microsoft.com/office/drawing/2014/main" id="{6B19348E-9511-420F-A4C1-BD04376D8D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55802" y="3959617"/>
            <a:ext cx="2798587" cy="100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graph of a graph showing the value of a stock market&#10;&#10;AI-generated content may be incorrect.">
            <a:extLst>
              <a:ext uri="{FF2B5EF4-FFF2-40B4-BE49-F238E27FC236}">
                <a16:creationId xmlns:a16="http://schemas.microsoft.com/office/drawing/2014/main" id="{85257EBD-4597-4C26-8CFE-F11265CD3D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11" y="2548109"/>
            <a:ext cx="1206216" cy="479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3E71B-688C-46FD-A946-1E99438D2F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63" b="48570"/>
          <a:stretch/>
        </p:blipFill>
        <p:spPr>
          <a:xfrm>
            <a:off x="3409432" y="3389071"/>
            <a:ext cx="1105090" cy="6819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953ED6-FED9-46DE-A014-C81C87B470E6}"/>
              </a:ext>
            </a:extLst>
          </p:cNvPr>
          <p:cNvSpPr/>
          <p:nvPr/>
        </p:nvSpPr>
        <p:spPr>
          <a:xfrm>
            <a:off x="5715049" y="4307298"/>
            <a:ext cx="332377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https://doi.org/10.3389/fenvs.2024.1371048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https://www.wrcgroup.com/headlines/corporate/thousands-of-citizen-photos-train-ai-to-monitor-river-pollution/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https://doi.org/10.5194/egusphere-egu24-5947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https://lh7-rt.googleusercontent.com/slidesz/AGV_vUfv-lb2YBg6wFLftrA3Tu8ffHSztpp7hAhiwCPFnH14oHIgedXuB3Y921sC15gHaH6sSjKSkMc4hbSkPbW8Gwq4G-2a1tWXFkOoXTkooGaFj3cZPbGDzWaVzarLWgTHOs0nqdkuIg=s2048?key=G8LkctV5Zjbv0jVjVClZ5anS">
            <a:extLst>
              <a:ext uri="{FF2B5EF4-FFF2-40B4-BE49-F238E27FC236}">
                <a16:creationId xmlns:a16="http://schemas.microsoft.com/office/drawing/2014/main" id="{6F698121-ADFC-4F54-8546-D9E1854CE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0"/>
          <a:stretch/>
        </p:blipFill>
        <p:spPr bwMode="auto">
          <a:xfrm>
            <a:off x="6360689" y="3333650"/>
            <a:ext cx="1453105" cy="80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27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58D4-BB08-4B5A-B1F6-EC5FC12B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9017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 3: Research Challenges</a:t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745FE-637B-4EDF-B540-F3AC6A54F9B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90128" y="47499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99D58B5-286B-43B3-A96C-6276274F36AF}"/>
              </a:ext>
            </a:extLst>
          </p:cNvPr>
          <p:cNvSpPr txBox="1">
            <a:spLocks/>
          </p:cNvSpPr>
          <p:nvPr/>
        </p:nvSpPr>
        <p:spPr>
          <a:xfrm>
            <a:off x="311699" y="1009650"/>
            <a:ext cx="5012775" cy="139064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rgbClr val="595959"/>
                </a:solidFill>
              </a:rPr>
              <a:t>How to deploy AI-based solutions in real-world operations?</a:t>
            </a:r>
          </a:p>
          <a:p>
            <a:pPr marL="285750" indent="-285750"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rgbClr val="595959"/>
                </a:solidFill>
              </a:rPr>
              <a:t>How to integrate observations from </a:t>
            </a:r>
            <a:r>
              <a:rPr lang="en-US" altLang="zh-TW" sz="1600" b="1" dirty="0">
                <a:solidFill>
                  <a:srgbClr val="595959"/>
                </a:solidFill>
              </a:rPr>
              <a:t>multiple sources across multiple scales</a:t>
            </a:r>
            <a:r>
              <a:rPr lang="en-US" altLang="zh-TW" sz="1600" dirty="0">
                <a:solidFill>
                  <a:srgbClr val="595959"/>
                </a:solidFill>
              </a:rPr>
              <a:t> and </a:t>
            </a:r>
            <a:r>
              <a:rPr lang="en-US" altLang="zh-TW" sz="1600" b="1" dirty="0">
                <a:solidFill>
                  <a:srgbClr val="595959"/>
                </a:solidFill>
              </a:rPr>
              <a:t>scale up to global solutions</a:t>
            </a:r>
            <a:r>
              <a:rPr lang="en-US" altLang="zh-TW" sz="1600" dirty="0">
                <a:solidFill>
                  <a:srgbClr val="595959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B9872-286B-45C6-B998-AB00BBDFC1F0}"/>
              </a:ext>
            </a:extLst>
          </p:cNvPr>
          <p:cNvSpPr/>
          <p:nvPr/>
        </p:nvSpPr>
        <p:spPr>
          <a:xfrm>
            <a:off x="6273221" y="2154078"/>
            <a:ext cx="2765607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https://doi.org/10.1016/j.jhydrol.2025.132687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E178B0-F725-4E98-B88A-2108D1A9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43" y="217082"/>
            <a:ext cx="1495095" cy="19094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B2230-FA07-48B8-A0DC-B430801DB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6337" r="50346"/>
          <a:stretch/>
        </p:blipFill>
        <p:spPr>
          <a:xfrm>
            <a:off x="5809536" y="217082"/>
            <a:ext cx="1467564" cy="16148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602450-69E4-4C16-B590-90A325FBA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90" y="1450221"/>
            <a:ext cx="815628" cy="763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EE3B95-400D-4A0C-916D-97E891E18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72" y="2657000"/>
            <a:ext cx="3911763" cy="2010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2CC733-24BE-4C2E-B396-63A121B2D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565" y="2689840"/>
            <a:ext cx="2577505" cy="1266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972BE8-41B2-451E-A372-6DE4166BC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599" y="4101813"/>
            <a:ext cx="2206133" cy="7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6313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869</Words>
  <Application>Microsoft Office PowerPoint</Application>
  <PresentationFormat>On-screen Show (16:9)</PresentationFormat>
  <Paragraphs>80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Ubuntu</vt:lpstr>
      <vt:lpstr>Ubuntu Medium</vt:lpstr>
      <vt:lpstr>Arial</vt:lpstr>
      <vt:lpstr>Calibri</vt:lpstr>
      <vt:lpstr>Simple Light</vt:lpstr>
      <vt:lpstr>Data-driving modelling of hydrometeorological processes and beyond</vt:lpstr>
      <vt:lpstr>PowerPoint Presentation</vt:lpstr>
      <vt:lpstr>Computational Hydrometeorology Lab (計算氣象水文實驗室 )</vt:lpstr>
      <vt:lpstr>Track 1: Convective Storm Nowcasting &amp; Modelling 對流暴雨短延時預測與模擬</vt:lpstr>
      <vt:lpstr>Track 1: Research Challenges</vt:lpstr>
      <vt:lpstr>Track 2: Modelling climate change impacts at local scales 動態氣候環境下之時空降雨模擬</vt:lpstr>
      <vt:lpstr>Track 2: Research Challenges</vt:lpstr>
      <vt:lpstr>Track 3: Unconventional environmental modelling  非傳統環境監測解決方案開發 </vt:lpstr>
      <vt:lpstr>Track 3: Research Challenges </vt:lpstr>
      <vt:lpstr>Beyond research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人工智慧於短延時降雨預測之應用 AI in Nowcasting - Lessons learnt from reproducing DGMR model</dc:title>
  <dc:creator>Li-Pen Wang</dc:creator>
  <cp:lastModifiedBy>lpwang</cp:lastModifiedBy>
  <cp:revision>159</cp:revision>
  <dcterms:modified xsi:type="dcterms:W3CDTF">2025-09-10T03:33:04Z</dcterms:modified>
</cp:coreProperties>
</file>